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578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70372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8196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92473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8/11/21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753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8/11/21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75813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8/11/21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2348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8/11/21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606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8/11/21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1026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8/11/21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07149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8/11/21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3695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8/11/21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2874944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8AB44-DAE8-A14B-972A-E9792ED46597}"/>
              </a:ext>
            </a:extLst>
          </p:cNvPr>
          <p:cNvSpPr>
            <a:spLocks noGrp="1"/>
          </p:cNvSpPr>
          <p:nvPr>
            <p:ph type="ctrTitle"/>
          </p:nvPr>
        </p:nvSpPr>
        <p:spPr>
          <a:xfrm>
            <a:off x="1038601" y="1432223"/>
            <a:ext cx="9966960" cy="3035808"/>
          </a:xfrm>
        </p:spPr>
        <p:txBody>
          <a:bodyPr/>
          <a:lstStyle/>
          <a:p>
            <a:r>
              <a:rPr lang="en-US" dirty="0"/>
              <a:t>Christ in the Old Testament</a:t>
            </a:r>
          </a:p>
        </p:txBody>
      </p:sp>
      <p:sp>
        <p:nvSpPr>
          <p:cNvPr id="3" name="Subtitle 2">
            <a:extLst>
              <a:ext uri="{FF2B5EF4-FFF2-40B4-BE49-F238E27FC236}">
                <a16:creationId xmlns:a16="http://schemas.microsoft.com/office/drawing/2014/main" id="{015B9B7F-3EF7-9941-8D3E-25354967BAD3}"/>
              </a:ext>
            </a:extLst>
          </p:cNvPr>
          <p:cNvSpPr>
            <a:spLocks noGrp="1"/>
          </p:cNvSpPr>
          <p:nvPr>
            <p:ph type="subTitle" idx="1"/>
          </p:nvPr>
        </p:nvSpPr>
        <p:spPr/>
        <p:txBody>
          <a:bodyPr/>
          <a:lstStyle/>
          <a:p>
            <a:r>
              <a:rPr lang="en-US" dirty="0"/>
              <a:t>Faith Bible Institute</a:t>
            </a:r>
          </a:p>
        </p:txBody>
      </p:sp>
    </p:spTree>
    <p:extLst>
      <p:ext uri="{BB962C8B-B14F-4D97-AF65-F5344CB8AC3E}">
        <p14:creationId xmlns:p14="http://schemas.microsoft.com/office/powerpoint/2010/main" val="185960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9AA4-869C-1C4E-88C1-7952471CE464}"/>
              </a:ext>
            </a:extLst>
          </p:cNvPr>
          <p:cNvSpPr>
            <a:spLocks noGrp="1"/>
          </p:cNvSpPr>
          <p:nvPr>
            <p:ph type="title"/>
          </p:nvPr>
        </p:nvSpPr>
        <p:spPr>
          <a:xfrm>
            <a:off x="1063752" y="512064"/>
            <a:ext cx="10058400" cy="1609344"/>
          </a:xfrm>
        </p:spPr>
        <p:txBody>
          <a:bodyPr>
            <a:normAutofit/>
          </a:bodyPr>
          <a:lstStyle/>
          <a:p>
            <a:r>
              <a:rPr lang="en-US" sz="3400" dirty="0"/>
              <a:t>Christ Patterned – Moses &amp; The Bronze serpent</a:t>
            </a:r>
            <a:br>
              <a:rPr lang="en-US" sz="3400" dirty="0"/>
            </a:br>
            <a:r>
              <a:rPr lang="en-US" sz="2400" dirty="0"/>
              <a:t>John 3:14-15, Numbers 21:4-9</a:t>
            </a:r>
          </a:p>
        </p:txBody>
      </p:sp>
      <p:sp>
        <p:nvSpPr>
          <p:cNvPr id="3" name="Content Placeholder 2">
            <a:extLst>
              <a:ext uri="{FF2B5EF4-FFF2-40B4-BE49-F238E27FC236}">
                <a16:creationId xmlns:a16="http://schemas.microsoft.com/office/drawing/2014/main" id="{679BE14C-9306-214C-83E7-041A87C65E50}"/>
              </a:ext>
            </a:extLst>
          </p:cNvPr>
          <p:cNvSpPr>
            <a:spLocks noGrp="1"/>
          </p:cNvSpPr>
          <p:nvPr>
            <p:ph idx="1"/>
          </p:nvPr>
        </p:nvSpPr>
        <p:spPr/>
        <p:txBody>
          <a:bodyPr>
            <a:normAutofit/>
          </a:bodyPr>
          <a:lstStyle/>
          <a:p>
            <a:r>
              <a:rPr lang="en-US" sz="2800" b="1" dirty="0"/>
              <a:t>Israel Offered a Way to be Saved – Numbers 21v7-9</a:t>
            </a:r>
          </a:p>
          <a:p>
            <a:endParaRPr lang="en-US" sz="2200" b="1" dirty="0"/>
          </a:p>
          <a:p>
            <a:pPr lvl="1"/>
            <a:r>
              <a:rPr lang="en-US" sz="2400" dirty="0"/>
              <a:t>Israel recognized their sin v7</a:t>
            </a:r>
          </a:p>
          <a:p>
            <a:pPr lvl="1"/>
            <a:r>
              <a:rPr lang="en-US" sz="2400" dirty="0"/>
              <a:t>Gods requirement for them to be saved v8</a:t>
            </a:r>
          </a:p>
          <a:p>
            <a:pPr lvl="1"/>
            <a:r>
              <a:rPr lang="en-US" sz="2400" dirty="0"/>
              <a:t>Moses obeyed the will of God v9</a:t>
            </a:r>
          </a:p>
          <a:p>
            <a:pPr lvl="2"/>
            <a:endParaRPr lang="en-US" sz="2200" dirty="0"/>
          </a:p>
          <a:p>
            <a:pPr lvl="1"/>
            <a:endParaRPr lang="en-US" sz="2400" dirty="0"/>
          </a:p>
          <a:p>
            <a:pPr lvl="1"/>
            <a:endParaRPr lang="en-US" sz="2200" dirty="0"/>
          </a:p>
          <a:p>
            <a:pPr lvl="2"/>
            <a:endParaRPr lang="en-US" sz="2000" dirty="0"/>
          </a:p>
        </p:txBody>
      </p:sp>
    </p:spTree>
    <p:extLst>
      <p:ext uri="{BB962C8B-B14F-4D97-AF65-F5344CB8AC3E}">
        <p14:creationId xmlns:p14="http://schemas.microsoft.com/office/powerpoint/2010/main" val="64556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9AA4-869C-1C4E-88C1-7952471CE464}"/>
              </a:ext>
            </a:extLst>
          </p:cNvPr>
          <p:cNvSpPr>
            <a:spLocks noGrp="1"/>
          </p:cNvSpPr>
          <p:nvPr>
            <p:ph type="title"/>
          </p:nvPr>
        </p:nvSpPr>
        <p:spPr>
          <a:xfrm>
            <a:off x="1063752" y="512064"/>
            <a:ext cx="10058400" cy="1609344"/>
          </a:xfrm>
        </p:spPr>
        <p:txBody>
          <a:bodyPr>
            <a:normAutofit/>
          </a:bodyPr>
          <a:lstStyle/>
          <a:p>
            <a:r>
              <a:rPr lang="en-US" sz="3400" dirty="0"/>
              <a:t>Christ Patterned – Moses &amp; The Bronze serpent</a:t>
            </a:r>
            <a:br>
              <a:rPr lang="en-US" sz="3400" dirty="0"/>
            </a:br>
            <a:r>
              <a:rPr lang="en-US" sz="2400" dirty="0"/>
              <a:t>John 3:14-15, Numbers 21:4-9</a:t>
            </a:r>
          </a:p>
        </p:txBody>
      </p:sp>
      <p:sp>
        <p:nvSpPr>
          <p:cNvPr id="3" name="Content Placeholder 2">
            <a:extLst>
              <a:ext uri="{FF2B5EF4-FFF2-40B4-BE49-F238E27FC236}">
                <a16:creationId xmlns:a16="http://schemas.microsoft.com/office/drawing/2014/main" id="{679BE14C-9306-214C-83E7-041A87C65E50}"/>
              </a:ext>
            </a:extLst>
          </p:cNvPr>
          <p:cNvSpPr>
            <a:spLocks noGrp="1"/>
          </p:cNvSpPr>
          <p:nvPr>
            <p:ph idx="1"/>
          </p:nvPr>
        </p:nvSpPr>
        <p:spPr/>
        <p:txBody>
          <a:bodyPr>
            <a:normAutofit/>
          </a:bodyPr>
          <a:lstStyle/>
          <a:p>
            <a:r>
              <a:rPr lang="en-US" sz="2800" b="1" dirty="0"/>
              <a:t>HOW THIS PATTERNS CHRIST</a:t>
            </a:r>
          </a:p>
          <a:p>
            <a:endParaRPr lang="en-US" sz="2200" b="1" dirty="0"/>
          </a:p>
          <a:p>
            <a:pPr lvl="1"/>
            <a:r>
              <a:rPr lang="en-US" sz="2400" dirty="0"/>
              <a:t>Brass Serpent on a Pole</a:t>
            </a:r>
          </a:p>
          <a:p>
            <a:pPr lvl="1"/>
            <a:endParaRPr lang="en-US" sz="2400" dirty="0"/>
          </a:p>
          <a:p>
            <a:pPr lvl="1"/>
            <a:r>
              <a:rPr lang="en-US" sz="2400" dirty="0"/>
              <a:t>Jesus Christ on the Cross</a:t>
            </a:r>
          </a:p>
          <a:p>
            <a:pPr lvl="1"/>
            <a:endParaRPr lang="en-US" sz="2600" dirty="0"/>
          </a:p>
          <a:p>
            <a:pPr lvl="1"/>
            <a:r>
              <a:rPr lang="en-US" sz="2400" dirty="0"/>
              <a:t>Must look to live – (Receive by faith)</a:t>
            </a:r>
          </a:p>
          <a:p>
            <a:pPr lvl="1"/>
            <a:endParaRPr lang="en-US" sz="2400" dirty="0"/>
          </a:p>
          <a:p>
            <a:pPr lvl="1"/>
            <a:r>
              <a:rPr lang="en-US" sz="2400" dirty="0"/>
              <a:t>Considered foolish to most</a:t>
            </a:r>
          </a:p>
          <a:p>
            <a:pPr lvl="2"/>
            <a:endParaRPr lang="en-US" sz="2200" dirty="0"/>
          </a:p>
          <a:p>
            <a:pPr lvl="1"/>
            <a:endParaRPr lang="en-US" sz="2400" dirty="0"/>
          </a:p>
          <a:p>
            <a:pPr lvl="1"/>
            <a:endParaRPr lang="en-US" sz="2200" dirty="0"/>
          </a:p>
          <a:p>
            <a:pPr lvl="2"/>
            <a:endParaRPr lang="en-US" sz="2000" dirty="0"/>
          </a:p>
        </p:txBody>
      </p:sp>
    </p:spTree>
    <p:extLst>
      <p:ext uri="{BB962C8B-B14F-4D97-AF65-F5344CB8AC3E}">
        <p14:creationId xmlns:p14="http://schemas.microsoft.com/office/powerpoint/2010/main" val="135253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F23E0-4FE2-7C4D-9633-486BA495B93B}"/>
              </a:ext>
            </a:extLst>
          </p:cNvPr>
          <p:cNvSpPr>
            <a:spLocks noGrp="1"/>
          </p:cNvSpPr>
          <p:nvPr>
            <p:ph type="title"/>
          </p:nvPr>
        </p:nvSpPr>
        <p:spPr/>
        <p:txBody>
          <a:bodyPr/>
          <a:lstStyle/>
          <a:p>
            <a:r>
              <a:rPr lang="en-US" dirty="0"/>
              <a:t>Course overview</a:t>
            </a:r>
          </a:p>
        </p:txBody>
      </p:sp>
      <p:sp>
        <p:nvSpPr>
          <p:cNvPr id="3" name="Content Placeholder 2">
            <a:extLst>
              <a:ext uri="{FF2B5EF4-FFF2-40B4-BE49-F238E27FC236}">
                <a16:creationId xmlns:a16="http://schemas.microsoft.com/office/drawing/2014/main" id="{36E5B73F-DFA5-4647-8747-ACF1753A198B}"/>
              </a:ext>
            </a:extLst>
          </p:cNvPr>
          <p:cNvSpPr>
            <a:spLocks noGrp="1"/>
          </p:cNvSpPr>
          <p:nvPr>
            <p:ph idx="1"/>
          </p:nvPr>
        </p:nvSpPr>
        <p:spPr/>
        <p:txBody>
          <a:bodyPr>
            <a:noAutofit/>
          </a:bodyPr>
          <a:lstStyle/>
          <a:p>
            <a:r>
              <a:rPr lang="en-US" sz="2800" dirty="0"/>
              <a:t>Main focus of the Old Testament -&gt;Jesus Christ</a:t>
            </a:r>
            <a:endParaRPr lang="en-US" sz="2800" dirty="0">
              <a:effectLst/>
              <a:ea typeface="Times New Roman"/>
              <a:cs typeface="Times New Roman"/>
            </a:endParaRPr>
          </a:p>
          <a:p>
            <a:r>
              <a:rPr lang="en-US" sz="2800" dirty="0">
                <a:ea typeface="Times New Roman"/>
                <a:cs typeface="Times New Roman"/>
              </a:rPr>
              <a:t>Jesus Confirms This – (Road to </a:t>
            </a:r>
            <a:r>
              <a:rPr lang="en-US" sz="2800" dirty="0" err="1">
                <a:ea typeface="Times New Roman"/>
                <a:cs typeface="Times New Roman"/>
              </a:rPr>
              <a:t>Emmaus</a:t>
            </a:r>
            <a:r>
              <a:rPr lang="en-US" sz="2800" dirty="0">
                <a:ea typeface="Times New Roman"/>
                <a:cs typeface="Times New Roman"/>
              </a:rPr>
              <a:t>)</a:t>
            </a:r>
            <a:endParaRPr lang="en-US" sz="2800" dirty="0">
              <a:effectLst/>
              <a:ea typeface="Times New Roman"/>
              <a:cs typeface="Times New Roman"/>
            </a:endParaRPr>
          </a:p>
          <a:p>
            <a:pPr lvl="1"/>
            <a:r>
              <a:rPr lang="en-US" sz="2000" dirty="0" err="1">
                <a:effectLst/>
                <a:ea typeface="Times New Roman"/>
                <a:cs typeface="Times New Roman"/>
              </a:rPr>
              <a:t>Luk</a:t>
            </a:r>
            <a:r>
              <a:rPr lang="en-US" sz="2000" dirty="0">
                <a:effectLst/>
                <a:ea typeface="Times New Roman"/>
                <a:cs typeface="Times New Roman"/>
              </a:rPr>
              <a:t> 24:25-27 </a:t>
            </a:r>
            <a:r>
              <a:rPr lang="en-US" sz="2000" i="1" dirty="0">
                <a:effectLst/>
                <a:ea typeface="Times New Roman"/>
                <a:cs typeface="Times New Roman"/>
              </a:rPr>
              <a:t>“Then he said unto them, O fools, and slow of heart to believe all that the prophets have spoken: Ought not Christ to have suffered these things, and to enter into his glory? And beginning at Moses and all the prophets, he expounded unto them in all the scriptures the things concerning himself”</a:t>
            </a:r>
            <a:r>
              <a:rPr lang="en-US" sz="2000" dirty="0">
                <a:effectLst/>
              </a:rPr>
              <a:t> </a:t>
            </a:r>
            <a:endParaRPr lang="en-US" sz="2400" dirty="0">
              <a:effectLst/>
            </a:endParaRPr>
          </a:p>
          <a:p>
            <a:r>
              <a:rPr lang="en-US" sz="2800" dirty="0"/>
              <a:t>How we find Him – (Patterned, Promised, or Present)</a:t>
            </a:r>
          </a:p>
        </p:txBody>
      </p:sp>
    </p:spTree>
    <p:extLst>
      <p:ext uri="{BB962C8B-B14F-4D97-AF65-F5344CB8AC3E}">
        <p14:creationId xmlns:p14="http://schemas.microsoft.com/office/powerpoint/2010/main" val="74893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638-F4F6-824B-ACDC-9C1A33A58F00}"/>
              </a:ext>
            </a:extLst>
          </p:cNvPr>
          <p:cNvSpPr>
            <a:spLocks noGrp="1"/>
          </p:cNvSpPr>
          <p:nvPr>
            <p:ph type="title"/>
          </p:nvPr>
        </p:nvSpPr>
        <p:spPr/>
        <p:txBody>
          <a:bodyPr/>
          <a:lstStyle/>
          <a:p>
            <a:r>
              <a:rPr lang="en-US" dirty="0"/>
              <a:t>Christ Patterned	</a:t>
            </a:r>
          </a:p>
        </p:txBody>
      </p:sp>
      <p:sp>
        <p:nvSpPr>
          <p:cNvPr id="3" name="Content Placeholder 2">
            <a:extLst>
              <a:ext uri="{FF2B5EF4-FFF2-40B4-BE49-F238E27FC236}">
                <a16:creationId xmlns:a16="http://schemas.microsoft.com/office/drawing/2014/main" id="{287A6920-F48D-0347-BDE3-7F5D60D428EB}"/>
              </a:ext>
            </a:extLst>
          </p:cNvPr>
          <p:cNvSpPr>
            <a:spLocks noGrp="1"/>
          </p:cNvSpPr>
          <p:nvPr>
            <p:ph idx="1"/>
          </p:nvPr>
        </p:nvSpPr>
        <p:spPr>
          <a:xfrm>
            <a:off x="996943" y="1888113"/>
            <a:ext cx="10058400" cy="4050792"/>
          </a:xfrm>
        </p:spPr>
        <p:txBody>
          <a:bodyPr>
            <a:normAutofit/>
          </a:bodyPr>
          <a:lstStyle/>
          <a:p>
            <a:r>
              <a:rPr lang="en-US" sz="2800" dirty="0"/>
              <a:t>Examples – (Few among MANY)</a:t>
            </a:r>
          </a:p>
          <a:p>
            <a:pPr lvl="1"/>
            <a:r>
              <a:rPr lang="en-US" sz="2800" dirty="0"/>
              <a:t>The Flood and the Ark</a:t>
            </a:r>
          </a:p>
          <a:p>
            <a:pPr lvl="1"/>
            <a:r>
              <a:rPr lang="en-US" sz="2800" dirty="0"/>
              <a:t>The Passover and the Red Sea</a:t>
            </a:r>
          </a:p>
          <a:p>
            <a:pPr lvl="1"/>
            <a:r>
              <a:rPr lang="en-US" sz="2800" dirty="0"/>
              <a:t>The Wilderness and the Promised Land</a:t>
            </a:r>
          </a:p>
          <a:p>
            <a:pPr lvl="1"/>
            <a:r>
              <a:rPr lang="en-US" sz="2800" dirty="0"/>
              <a:t>The Temple – (Sacrifices, Rituals, Worship)</a:t>
            </a:r>
          </a:p>
          <a:p>
            <a:pPr lvl="1"/>
            <a:r>
              <a:rPr lang="en-US" sz="2800" dirty="0"/>
              <a:t>Abraham and Isaac</a:t>
            </a:r>
          </a:p>
          <a:p>
            <a:pPr lvl="1"/>
            <a:r>
              <a:rPr lang="en-US" sz="2800" dirty="0"/>
              <a:t>Moses and the Bronze Serpent</a:t>
            </a:r>
          </a:p>
        </p:txBody>
      </p:sp>
      <p:sp>
        <p:nvSpPr>
          <p:cNvPr id="4" name="Star: 5 Points 3">
            <a:extLst>
              <a:ext uri="{FF2B5EF4-FFF2-40B4-BE49-F238E27FC236}">
                <a16:creationId xmlns:a16="http://schemas.microsoft.com/office/drawing/2014/main" id="{F97C7494-9BFE-9045-8E23-00CDEA7542EA}"/>
              </a:ext>
            </a:extLst>
          </p:cNvPr>
          <p:cNvSpPr/>
          <p:nvPr/>
        </p:nvSpPr>
        <p:spPr>
          <a:xfrm>
            <a:off x="6964459" y="4641252"/>
            <a:ext cx="362957" cy="372754"/>
          </a:xfrm>
          <a:prstGeom prst="star5">
            <a:avLst>
              <a:gd name="adj" fmla="val 1724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22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49B6-D708-F348-A692-0FF72DC39DB4}"/>
              </a:ext>
            </a:extLst>
          </p:cNvPr>
          <p:cNvSpPr>
            <a:spLocks noGrp="1"/>
          </p:cNvSpPr>
          <p:nvPr>
            <p:ph type="title"/>
          </p:nvPr>
        </p:nvSpPr>
        <p:spPr/>
        <p:txBody>
          <a:bodyPr/>
          <a:lstStyle/>
          <a:p>
            <a:r>
              <a:rPr lang="en-US" dirty="0"/>
              <a:t>Christ Promised	</a:t>
            </a:r>
          </a:p>
        </p:txBody>
      </p:sp>
      <p:sp>
        <p:nvSpPr>
          <p:cNvPr id="3" name="Content Placeholder 2">
            <a:extLst>
              <a:ext uri="{FF2B5EF4-FFF2-40B4-BE49-F238E27FC236}">
                <a16:creationId xmlns:a16="http://schemas.microsoft.com/office/drawing/2014/main" id="{CCF241FD-5265-D743-9AD6-0B7BB5629C37}"/>
              </a:ext>
            </a:extLst>
          </p:cNvPr>
          <p:cNvSpPr>
            <a:spLocks noGrp="1"/>
          </p:cNvSpPr>
          <p:nvPr>
            <p:ph idx="1"/>
          </p:nvPr>
        </p:nvSpPr>
        <p:spPr/>
        <p:txBody>
          <a:bodyPr>
            <a:normAutofit/>
          </a:bodyPr>
          <a:lstStyle/>
          <a:p>
            <a:r>
              <a:rPr lang="en-US" sz="2800" dirty="0"/>
              <a:t>~300+ prophecies in the OT</a:t>
            </a:r>
          </a:p>
          <a:p>
            <a:r>
              <a:rPr lang="en-US" sz="2800" dirty="0"/>
              <a:t>Birth, Ministry, Death and Resurrection</a:t>
            </a:r>
          </a:p>
          <a:p>
            <a:r>
              <a:rPr lang="en-US" sz="2800" dirty="0"/>
              <a:t>Lamb of God -&gt; Isaiah 53</a:t>
            </a:r>
          </a:p>
          <a:p>
            <a:r>
              <a:rPr lang="en-US" sz="2800" dirty="0"/>
              <a:t>Suffering Servant -&gt; Psalms 22</a:t>
            </a:r>
          </a:p>
        </p:txBody>
      </p:sp>
      <p:sp>
        <p:nvSpPr>
          <p:cNvPr id="5" name="Star: 5 Points 4">
            <a:extLst>
              <a:ext uri="{FF2B5EF4-FFF2-40B4-BE49-F238E27FC236}">
                <a16:creationId xmlns:a16="http://schemas.microsoft.com/office/drawing/2014/main" id="{5A7B5179-309B-3F4C-A9EA-AFB1CFC30340}"/>
              </a:ext>
            </a:extLst>
          </p:cNvPr>
          <p:cNvSpPr/>
          <p:nvPr/>
        </p:nvSpPr>
        <p:spPr>
          <a:xfrm>
            <a:off x="6770137" y="3709660"/>
            <a:ext cx="362957" cy="372754"/>
          </a:xfrm>
          <a:prstGeom prst="star5">
            <a:avLst>
              <a:gd name="adj" fmla="val 1724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tar: 5 Points 6">
            <a:extLst>
              <a:ext uri="{FF2B5EF4-FFF2-40B4-BE49-F238E27FC236}">
                <a16:creationId xmlns:a16="http://schemas.microsoft.com/office/drawing/2014/main" id="{06D8A96A-51FB-1B4C-B5F8-465B077560F7}"/>
              </a:ext>
            </a:extLst>
          </p:cNvPr>
          <p:cNvSpPr/>
          <p:nvPr/>
        </p:nvSpPr>
        <p:spPr>
          <a:xfrm>
            <a:off x="5828365" y="3178467"/>
            <a:ext cx="362957" cy="372754"/>
          </a:xfrm>
          <a:prstGeom prst="star5">
            <a:avLst>
              <a:gd name="adj" fmla="val 1724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160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D1F56-18C7-1148-8FE5-2DFB3B62F6DF}"/>
              </a:ext>
            </a:extLst>
          </p:cNvPr>
          <p:cNvSpPr>
            <a:spLocks noGrp="1"/>
          </p:cNvSpPr>
          <p:nvPr>
            <p:ph type="title"/>
          </p:nvPr>
        </p:nvSpPr>
        <p:spPr/>
        <p:txBody>
          <a:bodyPr/>
          <a:lstStyle/>
          <a:p>
            <a:r>
              <a:rPr lang="en-US" dirty="0"/>
              <a:t>Christ present	</a:t>
            </a:r>
          </a:p>
        </p:txBody>
      </p:sp>
      <p:sp>
        <p:nvSpPr>
          <p:cNvPr id="3" name="Content Placeholder 2">
            <a:extLst>
              <a:ext uri="{FF2B5EF4-FFF2-40B4-BE49-F238E27FC236}">
                <a16:creationId xmlns:a16="http://schemas.microsoft.com/office/drawing/2014/main" id="{D99DEB10-B96B-8C41-A5A9-DE6C448D3F4E}"/>
              </a:ext>
            </a:extLst>
          </p:cNvPr>
          <p:cNvSpPr>
            <a:spLocks noGrp="1"/>
          </p:cNvSpPr>
          <p:nvPr>
            <p:ph idx="1"/>
          </p:nvPr>
        </p:nvSpPr>
        <p:spPr/>
        <p:txBody>
          <a:bodyPr>
            <a:normAutofit/>
          </a:bodyPr>
          <a:lstStyle/>
          <a:p>
            <a:r>
              <a:rPr lang="en-US" dirty="0"/>
              <a:t>The Rock in the Wilderness </a:t>
            </a:r>
          </a:p>
          <a:p>
            <a:pPr lvl="1"/>
            <a:r>
              <a:rPr lang="en-US" sz="2000" dirty="0">
                <a:effectLst/>
                <a:ea typeface="Times New Roman"/>
                <a:cs typeface="Times New Roman"/>
              </a:rPr>
              <a:t>1 Corinthians 10:4 “</a:t>
            </a:r>
            <a:r>
              <a:rPr lang="en-US" sz="2000" i="1" dirty="0">
                <a:effectLst/>
                <a:ea typeface="Times New Roman"/>
                <a:cs typeface="Times New Roman"/>
              </a:rPr>
              <a:t>And did all drink the same spiritual drink: for they drank of that spiritual Rock that followed them: and that Rock was Christ”</a:t>
            </a:r>
            <a:r>
              <a:rPr lang="en-US" sz="2000" dirty="0">
                <a:effectLst/>
              </a:rPr>
              <a:t> </a:t>
            </a:r>
          </a:p>
          <a:p>
            <a:pPr lvl="1"/>
            <a:endParaRPr lang="en-US" sz="2000" dirty="0"/>
          </a:p>
          <a:p>
            <a:r>
              <a:rPr lang="en-US" dirty="0"/>
              <a:t>Walked in the fiery furnace</a:t>
            </a:r>
          </a:p>
          <a:p>
            <a:pPr lvl="1"/>
            <a:r>
              <a:rPr lang="en-US" sz="2000" dirty="0">
                <a:effectLst/>
                <a:ea typeface="Times New Roman"/>
                <a:cs typeface="Times New Roman"/>
              </a:rPr>
              <a:t>Daniel 3:25 “</a:t>
            </a:r>
            <a:r>
              <a:rPr lang="en-US" sz="2000" i="1" dirty="0">
                <a:effectLst/>
                <a:ea typeface="Times New Roman"/>
                <a:cs typeface="Times New Roman"/>
              </a:rPr>
              <a:t>He answered and said, Lo I see four men loose, walking in the midst of the fire, and they have no hurt; and the form of the fourth is like the Son of God”</a:t>
            </a:r>
            <a:r>
              <a:rPr lang="en-US" sz="2000" dirty="0">
                <a:effectLst/>
              </a:rPr>
              <a:t> </a:t>
            </a:r>
          </a:p>
          <a:p>
            <a:pPr lvl="1"/>
            <a:endParaRPr lang="en-US" sz="2000" dirty="0"/>
          </a:p>
          <a:p>
            <a:r>
              <a:rPr lang="en-US" dirty="0"/>
              <a:t>The Angel of the Lord – All throughout the OT </a:t>
            </a:r>
          </a:p>
        </p:txBody>
      </p:sp>
      <p:sp>
        <p:nvSpPr>
          <p:cNvPr id="5" name="Star: 5 Points 4">
            <a:extLst>
              <a:ext uri="{FF2B5EF4-FFF2-40B4-BE49-F238E27FC236}">
                <a16:creationId xmlns:a16="http://schemas.microsoft.com/office/drawing/2014/main" id="{B772604A-B158-6444-893B-8BBB7DF4D122}"/>
              </a:ext>
            </a:extLst>
          </p:cNvPr>
          <p:cNvSpPr/>
          <p:nvPr/>
        </p:nvSpPr>
        <p:spPr>
          <a:xfrm>
            <a:off x="7188982" y="5135932"/>
            <a:ext cx="362957" cy="372754"/>
          </a:xfrm>
          <a:prstGeom prst="star5">
            <a:avLst>
              <a:gd name="adj" fmla="val 1724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3503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606F5-F3B8-6747-B447-146488D55131}"/>
              </a:ext>
            </a:extLst>
          </p:cNvPr>
          <p:cNvSpPr>
            <a:spLocks noGrp="1"/>
          </p:cNvSpPr>
          <p:nvPr>
            <p:ph type="title"/>
          </p:nvPr>
        </p:nvSpPr>
        <p:spPr/>
        <p:txBody>
          <a:bodyPr/>
          <a:lstStyle/>
          <a:p>
            <a:r>
              <a:rPr lang="en-US" dirty="0"/>
              <a:t>Course Schedule</a:t>
            </a:r>
          </a:p>
        </p:txBody>
      </p:sp>
      <p:sp>
        <p:nvSpPr>
          <p:cNvPr id="3" name="Content Placeholder 2">
            <a:extLst>
              <a:ext uri="{FF2B5EF4-FFF2-40B4-BE49-F238E27FC236}">
                <a16:creationId xmlns:a16="http://schemas.microsoft.com/office/drawing/2014/main" id="{55B0A2F5-E30E-4741-ADCA-E1A5120D4419}"/>
              </a:ext>
            </a:extLst>
          </p:cNvPr>
          <p:cNvSpPr>
            <a:spLocks noGrp="1"/>
          </p:cNvSpPr>
          <p:nvPr>
            <p:ph idx="1"/>
          </p:nvPr>
        </p:nvSpPr>
        <p:spPr/>
        <p:txBody>
          <a:bodyPr>
            <a:normAutofit/>
          </a:bodyPr>
          <a:lstStyle/>
          <a:p>
            <a:pPr lvl="0"/>
            <a:r>
              <a:rPr lang="en-US" sz="2800" dirty="0">
                <a:effectLst/>
                <a:ea typeface="Times New Roman"/>
                <a:cs typeface="Times New Roman"/>
              </a:rPr>
              <a:t>Week 1: John 3, 14-15, Numbers 21, 4-9</a:t>
            </a:r>
          </a:p>
          <a:p>
            <a:pPr lvl="1"/>
            <a:r>
              <a:rPr lang="en-US" sz="2600" dirty="0">
                <a:effectLst/>
                <a:ea typeface="Times New Roman"/>
                <a:cs typeface="Times New Roman"/>
              </a:rPr>
              <a:t>Christ Patterned – (Moses and the Bronze Serpent)</a:t>
            </a:r>
          </a:p>
          <a:p>
            <a:pPr lvl="0"/>
            <a:r>
              <a:rPr lang="en-US" sz="2800" dirty="0">
                <a:effectLst/>
                <a:ea typeface="Times New Roman"/>
                <a:cs typeface="Times New Roman"/>
              </a:rPr>
              <a:t>Week 2: Isaiah 53</a:t>
            </a:r>
          </a:p>
          <a:p>
            <a:pPr lvl="1"/>
            <a:r>
              <a:rPr lang="en-US" sz="2600" dirty="0">
                <a:effectLst/>
                <a:ea typeface="Times New Roman"/>
                <a:cs typeface="Times New Roman"/>
              </a:rPr>
              <a:t>Christ Promised – </a:t>
            </a:r>
            <a:r>
              <a:rPr lang="en-US" sz="2600" dirty="0">
                <a:ea typeface="Times New Roman"/>
                <a:cs typeface="Times New Roman"/>
              </a:rPr>
              <a:t>(</a:t>
            </a:r>
            <a:r>
              <a:rPr lang="en-US" sz="2600" dirty="0">
                <a:effectLst/>
                <a:ea typeface="Times New Roman"/>
                <a:cs typeface="Times New Roman"/>
              </a:rPr>
              <a:t>The Lamb of God)</a:t>
            </a:r>
          </a:p>
          <a:p>
            <a:pPr lvl="0"/>
            <a:r>
              <a:rPr lang="en-US" sz="2800" dirty="0">
                <a:effectLst/>
                <a:ea typeface="Times New Roman"/>
                <a:cs typeface="Times New Roman"/>
              </a:rPr>
              <a:t>Week 3: Psalm 22</a:t>
            </a:r>
          </a:p>
          <a:p>
            <a:pPr lvl="1"/>
            <a:r>
              <a:rPr lang="en-US" sz="2600" dirty="0">
                <a:effectLst/>
                <a:ea typeface="Times New Roman"/>
                <a:cs typeface="Times New Roman"/>
              </a:rPr>
              <a:t>Christ Promised – </a:t>
            </a:r>
            <a:r>
              <a:rPr lang="en-US" sz="2600" dirty="0">
                <a:ea typeface="Times New Roman"/>
                <a:cs typeface="Times New Roman"/>
              </a:rPr>
              <a:t>(</a:t>
            </a:r>
            <a:r>
              <a:rPr lang="en-US" sz="2600" dirty="0">
                <a:effectLst/>
                <a:ea typeface="Times New Roman"/>
                <a:cs typeface="Times New Roman"/>
              </a:rPr>
              <a:t>The Suffering Servant)</a:t>
            </a:r>
          </a:p>
          <a:p>
            <a:r>
              <a:rPr lang="en-US" sz="2800" dirty="0">
                <a:effectLst/>
                <a:ea typeface="Times New Roman"/>
                <a:cs typeface="Times New Roman"/>
              </a:rPr>
              <a:t>Week 4: Various Scripture throughout the OT</a:t>
            </a:r>
          </a:p>
          <a:p>
            <a:pPr lvl="1"/>
            <a:r>
              <a:rPr lang="en-US" sz="2600" dirty="0">
                <a:effectLst/>
                <a:ea typeface="Times New Roman"/>
                <a:cs typeface="Times New Roman"/>
              </a:rPr>
              <a:t>Christ Present - The Angel of the Lord</a:t>
            </a:r>
            <a:r>
              <a:rPr lang="en-US" sz="2600" dirty="0">
                <a:effectLst/>
              </a:rPr>
              <a:t> </a:t>
            </a:r>
            <a:endParaRPr lang="en-US" sz="2600" dirty="0"/>
          </a:p>
        </p:txBody>
      </p:sp>
    </p:spTree>
    <p:extLst>
      <p:ext uri="{BB962C8B-B14F-4D97-AF65-F5344CB8AC3E}">
        <p14:creationId xmlns:p14="http://schemas.microsoft.com/office/powerpoint/2010/main" val="397447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9AA4-869C-1C4E-88C1-7952471CE464}"/>
              </a:ext>
            </a:extLst>
          </p:cNvPr>
          <p:cNvSpPr>
            <a:spLocks noGrp="1"/>
          </p:cNvSpPr>
          <p:nvPr>
            <p:ph type="title"/>
          </p:nvPr>
        </p:nvSpPr>
        <p:spPr>
          <a:xfrm>
            <a:off x="1063752" y="512064"/>
            <a:ext cx="10058400" cy="1609344"/>
          </a:xfrm>
        </p:spPr>
        <p:txBody>
          <a:bodyPr>
            <a:normAutofit/>
          </a:bodyPr>
          <a:lstStyle/>
          <a:p>
            <a:r>
              <a:rPr lang="en-US" sz="3400" dirty="0"/>
              <a:t>Christ Patterned – Moses &amp; The Bronze serpent</a:t>
            </a:r>
            <a:br>
              <a:rPr lang="en-US" sz="3400" dirty="0"/>
            </a:br>
            <a:r>
              <a:rPr lang="en-US" sz="2400" dirty="0"/>
              <a:t>John 3:14-15, Numbers 21:4-9</a:t>
            </a:r>
          </a:p>
        </p:txBody>
      </p:sp>
      <p:sp>
        <p:nvSpPr>
          <p:cNvPr id="3" name="Content Placeholder 2">
            <a:extLst>
              <a:ext uri="{FF2B5EF4-FFF2-40B4-BE49-F238E27FC236}">
                <a16:creationId xmlns:a16="http://schemas.microsoft.com/office/drawing/2014/main" id="{679BE14C-9306-214C-83E7-041A87C65E50}"/>
              </a:ext>
            </a:extLst>
          </p:cNvPr>
          <p:cNvSpPr>
            <a:spLocks noGrp="1"/>
          </p:cNvSpPr>
          <p:nvPr>
            <p:ph idx="1"/>
          </p:nvPr>
        </p:nvSpPr>
        <p:spPr/>
        <p:txBody>
          <a:bodyPr>
            <a:normAutofit/>
          </a:bodyPr>
          <a:lstStyle/>
          <a:p>
            <a:r>
              <a:rPr lang="en-US" sz="2800" b="1" dirty="0"/>
              <a:t>Introduction</a:t>
            </a:r>
          </a:p>
          <a:p>
            <a:endParaRPr lang="en-US" sz="2200" b="1" dirty="0"/>
          </a:p>
          <a:p>
            <a:pPr lvl="1"/>
            <a:r>
              <a:rPr lang="en-US" sz="2400" dirty="0">
                <a:effectLst/>
                <a:ea typeface="Times New Roman"/>
                <a:cs typeface="Times New Roman"/>
              </a:rPr>
              <a:t>Conversation between Nicodemus and Jesus – John 3 </a:t>
            </a:r>
          </a:p>
          <a:p>
            <a:pPr lvl="2"/>
            <a:r>
              <a:rPr lang="en-US" sz="2400" dirty="0">
                <a:effectLst/>
                <a:ea typeface="Times New Roman"/>
                <a:cs typeface="Times New Roman"/>
              </a:rPr>
              <a:t>Discussion on being Born Again</a:t>
            </a:r>
          </a:p>
          <a:p>
            <a:endParaRPr lang="en-US" sz="2400" dirty="0">
              <a:effectLst/>
              <a:ea typeface="Times New Roman"/>
              <a:cs typeface="Times New Roman"/>
            </a:endParaRPr>
          </a:p>
          <a:p>
            <a:pPr lvl="1"/>
            <a:r>
              <a:rPr lang="en-US" sz="2400" dirty="0">
                <a:ea typeface="Times New Roman"/>
                <a:cs typeface="Times New Roman"/>
              </a:rPr>
              <a:t>Old Testament is referenced</a:t>
            </a:r>
            <a:r>
              <a:rPr lang="en-US" sz="2400" dirty="0">
                <a:effectLst/>
                <a:ea typeface="Times New Roman"/>
                <a:cs typeface="Times New Roman"/>
              </a:rPr>
              <a:t> to explain this - John 3:14-15</a:t>
            </a:r>
          </a:p>
          <a:p>
            <a:pPr lvl="2"/>
            <a:r>
              <a:rPr lang="en-US" sz="2400" dirty="0"/>
              <a:t>Jesus points Nicodemus to the Bronze Serpent</a:t>
            </a:r>
          </a:p>
        </p:txBody>
      </p:sp>
    </p:spTree>
    <p:extLst>
      <p:ext uri="{BB962C8B-B14F-4D97-AF65-F5344CB8AC3E}">
        <p14:creationId xmlns:p14="http://schemas.microsoft.com/office/powerpoint/2010/main" val="372199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9AA4-869C-1C4E-88C1-7952471CE464}"/>
              </a:ext>
            </a:extLst>
          </p:cNvPr>
          <p:cNvSpPr>
            <a:spLocks noGrp="1"/>
          </p:cNvSpPr>
          <p:nvPr>
            <p:ph type="title"/>
          </p:nvPr>
        </p:nvSpPr>
        <p:spPr>
          <a:xfrm>
            <a:off x="1063752" y="512064"/>
            <a:ext cx="10058400" cy="1609344"/>
          </a:xfrm>
        </p:spPr>
        <p:txBody>
          <a:bodyPr>
            <a:normAutofit/>
          </a:bodyPr>
          <a:lstStyle/>
          <a:p>
            <a:r>
              <a:rPr lang="en-US" sz="3400" dirty="0"/>
              <a:t>Christ Patterned – Moses &amp; The Bronze serpent</a:t>
            </a:r>
            <a:br>
              <a:rPr lang="en-US" sz="3400" dirty="0"/>
            </a:br>
            <a:r>
              <a:rPr lang="en-US" sz="2400" dirty="0"/>
              <a:t>John 3:14-15, Numbers 21:4-9</a:t>
            </a:r>
          </a:p>
        </p:txBody>
      </p:sp>
      <p:sp>
        <p:nvSpPr>
          <p:cNvPr id="3" name="Content Placeholder 2">
            <a:extLst>
              <a:ext uri="{FF2B5EF4-FFF2-40B4-BE49-F238E27FC236}">
                <a16:creationId xmlns:a16="http://schemas.microsoft.com/office/drawing/2014/main" id="{679BE14C-9306-214C-83E7-041A87C65E50}"/>
              </a:ext>
            </a:extLst>
          </p:cNvPr>
          <p:cNvSpPr>
            <a:spLocks noGrp="1"/>
          </p:cNvSpPr>
          <p:nvPr>
            <p:ph idx="1"/>
          </p:nvPr>
        </p:nvSpPr>
        <p:spPr/>
        <p:txBody>
          <a:bodyPr>
            <a:normAutofit/>
          </a:bodyPr>
          <a:lstStyle/>
          <a:p>
            <a:r>
              <a:rPr lang="en-US" sz="2800" b="1" dirty="0"/>
              <a:t>Israel Sinned Against God – Numbers 21:4-5</a:t>
            </a:r>
          </a:p>
          <a:p>
            <a:endParaRPr lang="en-US" sz="2200" b="1" dirty="0"/>
          </a:p>
          <a:p>
            <a:pPr lvl="1"/>
            <a:r>
              <a:rPr lang="en-US" sz="2400" dirty="0"/>
              <a:t>People were discouraged v4 </a:t>
            </a:r>
          </a:p>
          <a:p>
            <a:pPr lvl="2"/>
            <a:r>
              <a:rPr lang="en-US" sz="2200" dirty="0"/>
              <a:t>Didn’t get what they wanted</a:t>
            </a:r>
          </a:p>
          <a:p>
            <a:pPr lvl="1"/>
            <a:endParaRPr lang="en-US" sz="2400" dirty="0"/>
          </a:p>
          <a:p>
            <a:pPr lvl="1"/>
            <a:r>
              <a:rPr lang="en-US" sz="2400" dirty="0"/>
              <a:t>Spoke against - Gods Will, Gods Man, Gods Provision v5</a:t>
            </a:r>
          </a:p>
          <a:p>
            <a:pPr lvl="2"/>
            <a:r>
              <a:rPr lang="en-US" sz="2200" dirty="0"/>
              <a:t>As Sin was a problem THEN, So Sin is a problem NOW</a:t>
            </a:r>
          </a:p>
          <a:p>
            <a:pPr lvl="2"/>
            <a:endParaRPr lang="en-US" sz="2000" dirty="0"/>
          </a:p>
        </p:txBody>
      </p:sp>
    </p:spTree>
    <p:extLst>
      <p:ext uri="{BB962C8B-B14F-4D97-AF65-F5344CB8AC3E}">
        <p14:creationId xmlns:p14="http://schemas.microsoft.com/office/powerpoint/2010/main" val="37783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9AA4-869C-1C4E-88C1-7952471CE464}"/>
              </a:ext>
            </a:extLst>
          </p:cNvPr>
          <p:cNvSpPr>
            <a:spLocks noGrp="1"/>
          </p:cNvSpPr>
          <p:nvPr>
            <p:ph type="title"/>
          </p:nvPr>
        </p:nvSpPr>
        <p:spPr>
          <a:xfrm>
            <a:off x="1063752" y="512064"/>
            <a:ext cx="10058400" cy="1609344"/>
          </a:xfrm>
        </p:spPr>
        <p:txBody>
          <a:bodyPr>
            <a:normAutofit/>
          </a:bodyPr>
          <a:lstStyle/>
          <a:p>
            <a:r>
              <a:rPr lang="en-US" sz="3400" dirty="0"/>
              <a:t>Christ Patterned – Moses &amp; The Bronze serpent</a:t>
            </a:r>
            <a:br>
              <a:rPr lang="en-US" sz="3400" dirty="0"/>
            </a:br>
            <a:r>
              <a:rPr lang="en-US" sz="2400" dirty="0"/>
              <a:t>John 3:14-15, Numbers 21:4-9</a:t>
            </a:r>
          </a:p>
        </p:txBody>
      </p:sp>
      <p:sp>
        <p:nvSpPr>
          <p:cNvPr id="3" name="Content Placeholder 2">
            <a:extLst>
              <a:ext uri="{FF2B5EF4-FFF2-40B4-BE49-F238E27FC236}">
                <a16:creationId xmlns:a16="http://schemas.microsoft.com/office/drawing/2014/main" id="{679BE14C-9306-214C-83E7-041A87C65E50}"/>
              </a:ext>
            </a:extLst>
          </p:cNvPr>
          <p:cNvSpPr>
            <a:spLocks noGrp="1"/>
          </p:cNvSpPr>
          <p:nvPr>
            <p:ph idx="1"/>
          </p:nvPr>
        </p:nvSpPr>
        <p:spPr/>
        <p:txBody>
          <a:bodyPr>
            <a:normAutofit/>
          </a:bodyPr>
          <a:lstStyle/>
          <a:p>
            <a:r>
              <a:rPr lang="en-US" sz="2800" b="1" dirty="0"/>
              <a:t>Israels Sin Required Punishment – Numbers 21:6</a:t>
            </a:r>
          </a:p>
          <a:p>
            <a:endParaRPr lang="en-US" sz="2200" b="1" dirty="0"/>
          </a:p>
          <a:p>
            <a:pPr lvl="1"/>
            <a:r>
              <a:rPr lang="en-US" sz="2400" dirty="0"/>
              <a:t>Cursed by poisonous snakes v6 </a:t>
            </a:r>
          </a:p>
          <a:p>
            <a:pPr lvl="2"/>
            <a:r>
              <a:rPr lang="en-US" sz="2200" dirty="0"/>
              <a:t>As Death followed THEM, So Death follows US</a:t>
            </a:r>
          </a:p>
          <a:p>
            <a:pPr lvl="1"/>
            <a:endParaRPr lang="en-US" sz="2400" dirty="0"/>
          </a:p>
          <a:p>
            <a:pPr lvl="1"/>
            <a:endParaRPr lang="en-US" sz="2200" dirty="0"/>
          </a:p>
          <a:p>
            <a:pPr lvl="2"/>
            <a:endParaRPr lang="en-US" sz="2000" dirty="0"/>
          </a:p>
        </p:txBody>
      </p:sp>
    </p:spTree>
    <p:extLst>
      <p:ext uri="{BB962C8B-B14F-4D97-AF65-F5344CB8AC3E}">
        <p14:creationId xmlns:p14="http://schemas.microsoft.com/office/powerpoint/2010/main" val="3973795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Wood Type</vt:lpstr>
      <vt:lpstr>Christ in the Old Testament</vt:lpstr>
      <vt:lpstr>Course overview</vt:lpstr>
      <vt:lpstr>Christ Patterned </vt:lpstr>
      <vt:lpstr>Christ Promised </vt:lpstr>
      <vt:lpstr>Christ present </vt:lpstr>
      <vt:lpstr>Course Schedule</vt:lpstr>
      <vt:lpstr>Christ Patterned – Moses &amp; The Bronze serpent John 3:14-15, Numbers 21:4-9</vt:lpstr>
      <vt:lpstr>Christ Patterned – Moses &amp; The Bronze serpent John 3:14-15, Numbers 21:4-9</vt:lpstr>
      <vt:lpstr>Christ Patterned – Moses &amp; The Bronze serpent John 3:14-15, Numbers 21:4-9</vt:lpstr>
      <vt:lpstr>Christ Patterned – Moses &amp; The Bronze serpent John 3:14-15, Numbers 21:4-9</vt:lpstr>
      <vt:lpstr>Christ Patterned – Moses &amp; The Bronze serpent John 3:14-15, Numbers 21:4-9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in the Old Testament</dc:title>
  <dc:creator>chase holbrook</dc:creator>
  <cp:lastModifiedBy>chase holbrook</cp:lastModifiedBy>
  <cp:revision>1</cp:revision>
  <dcterms:created xsi:type="dcterms:W3CDTF">2021-08-11T18:32:55Z</dcterms:created>
  <dcterms:modified xsi:type="dcterms:W3CDTF">2021-08-11T20:56:00Z</dcterms:modified>
</cp:coreProperties>
</file>